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1" r:id="rId4"/>
    <p:sldId id="263" r:id="rId5"/>
    <p:sldId id="264" r:id="rId6"/>
    <p:sldId id="265" r:id="rId7"/>
    <p:sldId id="266" r:id="rId8"/>
    <p:sldId id="267" r:id="rId9"/>
    <p:sldId id="269" r:id="rId10"/>
    <p:sldId id="270" r:id="rId11"/>
  </p:sldIdLst>
  <p:sldSz cx="9144000" cy="6858000" type="screen4x3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08" d="100"/>
          <a:sy n="108" d="100"/>
        </p:scale>
        <p:origin x="130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1%D0%B0%D1%83%D1%86%D0%B5%D0%BD" TargetMode="External"/><Relationship Id="rId13" Type="http://schemas.openxmlformats.org/officeDocument/2006/relationships/hyperlink" Target="https://ru.wikipedia.org/wiki/%D0%9D%D0%B8%D1%81%D0%BA%D0%B8" TargetMode="External"/><Relationship Id="rId3" Type="http://schemas.openxmlformats.org/officeDocument/2006/relationships/hyperlink" Target="https://ru.wikipedia.org/wiki/%D0%91%D0%B5%D1%80%D0%BB%D0%B8%D0%BD%D1%81%D0%BA%D0%B0%D1%8F_%D0%BD%D0%B0%D1%81%D1%82%D1%83%D0%BF%D0%B0%D1%82%D0%B5%D0%BB%D1%8C%D0%BD%D0%B0%D1%8F_%D0%BE%D0%BF%D0%B5%D1%80%D0%B0%D1%86%D0%B8%D1%8F" TargetMode="External"/><Relationship Id="rId7" Type="http://schemas.openxmlformats.org/officeDocument/2006/relationships/hyperlink" Target="https://ru.wikipedia.org/w/index.php?title=%D0%9A%D0%BE%D0%BB%D1%8C%D1%84%D1%83%D1%80%D1%82&amp;action=edit&amp;redlink=1" TargetMode="External"/><Relationship Id="rId12" Type="http://schemas.openxmlformats.org/officeDocument/2006/relationships/hyperlink" Target="https://ru.wikipedia.org/wiki/%D0%92%D0%B0%D0%B9%D1%81%D0%B5%D0%BD%D0%B1%D0%B5%D1%80%D0%B3_(%D0%92%D0%B5%D1%80%D1%85%D0%BD%D1%8F%D1%8F_%D0%9B%D1%83%D0%B6%D0%B8%D1%86%D0%B0)" TargetMode="External"/><Relationship Id="rId17" Type="http://schemas.openxmlformats.org/officeDocument/2006/relationships/hyperlink" Target="https://ru.wikipedia.org/wiki/%D0%9A%D1%80%D1%83%D0%B3%D0%BE%D0%B2%D0%B0%D1%8F_%D0%BE%D0%B1%D0%BE%D1%80%D0%BE%D0%BD%D0%B0" TargetMode="External"/><Relationship Id="rId2" Type="http://schemas.openxmlformats.org/officeDocument/2006/relationships/hyperlink" Target="https://ru.wikipedia.org/wiki/%D0%92%D0%BE%D1%81%D1%82%D0%BE%D1%87%D0%BD%D0%BE%D0%B5%D0%B2%D1%80%D0%BE%D0%BF%D0%B5%D0%B9%D1%81%D0%BA%D0%B8%D0%B9_%D1%82%D0%B5%D0%B0%D1%82%D1%80_%D0%B2%D0%BE%D0%B5%D0%BD%D0%BD%D1%8B%D1%85_%D0%B4%D0%B5%D0%B9%D1%81%D1%82%D0%B2%D0%B8%D0%B9_%D0%92%D1%82%D0%BE%D1%80%D0%BE%D0%B9_%D0%BC%D0%B8%D1%80%D0%BE%D0%B2%D0%BE%D0%B9_%D0%B2%D0%BE%D0%B9%D0%BD%D1%8B" TargetMode="External"/><Relationship Id="rId16" Type="http://schemas.openxmlformats.org/officeDocument/2006/relationships/hyperlink" Target="https://ru.wikipedia.org/wiki/214-%D1%8F_%D1%81%D1%82%D1%80%D0%B5%D0%BB%D0%BA%D0%BE%D0%B2%D0%B0%D1%8F_%D0%B4%D0%B8%D0%B2%D0%B8%D0%B7%D0%B8%D1%8F_(2-%D0%B3%D0%BE_%D1%84%D0%BE%D1%80%D0%BC%D0%B8%D1%80%D0%BE%D0%B2%D0%B0%D0%BD%D0%B8%D1%8F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52-%D1%8F_%D0%B0%D1%80%D0%BC%D0%B8%D1%8F_(%D0%A1%D0%A1%D0%A1%D0%A0)" TargetMode="External"/><Relationship Id="rId11" Type="http://schemas.openxmlformats.org/officeDocument/2006/relationships/hyperlink" Target="https://ru.wikipedia.org/wiki/%D0%91%D1%83%D1%85%D1%85%D0%BE%D0%BB%D1%8C%D1%86" TargetMode="External"/><Relationship Id="rId5" Type="http://schemas.openxmlformats.org/officeDocument/2006/relationships/hyperlink" Target="https://ru.wikipedia.org/wiki/2-%D1%8F_%D0%B0%D1%80%D0%BC%D0%B8%D1%8F_(%D0%92%D0%BE%D0%B9%D1%81%D0%BA%D0%BE_%D0%9F%D0%BE%D0%BB%D1%8C%D1%81%D0%BA%D0%BE%D0%B5)" TargetMode="External"/><Relationship Id="rId15" Type="http://schemas.openxmlformats.org/officeDocument/2006/relationships/hyperlink" Target="https://ru.wikipedia.org/wiki/%D0%94%D0%B8%D0%B2%D0%B8%D0%B7%D0%B8%D1%8F_%C2%AB%D0%93%D0%B5%D1%80%D0%BC%D0%B0%D0%BD_%D0%93%D0%B5%D1%80%D0%B8%D0%BD%D0%B3%C2%BB" TargetMode="External"/><Relationship Id="rId10" Type="http://schemas.openxmlformats.org/officeDocument/2006/relationships/hyperlink" Target="https://ru.wikipedia.org/wiki/%D0%91%D0%B0%D1%83%D1%82%D1%86%D0%B5%D0%BD" TargetMode="External"/><Relationship Id="rId4" Type="http://schemas.openxmlformats.org/officeDocument/2006/relationships/hyperlink" Target="https://ru.wikipedia.org/wiki/1-%D0%B9_%D0%A3%D0%BA%D1%80%D0%B0%D0%B8%D0%BD%D1%81%D0%BA%D0%B8%D0%B9_%D1%84%D1%80%D0%BE%D0%BD%D1%82" TargetMode="External"/><Relationship Id="rId9" Type="http://schemas.openxmlformats.org/officeDocument/2006/relationships/hyperlink" Target="https://ru.wikipedia.org/wiki/%D0%94%D1%80%D0%B5%D0%B7%D0%B4%D0%B5%D0%BD" TargetMode="External"/><Relationship Id="rId14" Type="http://schemas.openxmlformats.org/officeDocument/2006/relationships/hyperlink" Target="https://ru.wikipedia.org/wiki/%D0%9A%D0%BE%D0%B4%D0%B5%D1%80%D1%81%D0%B4%D0%BE%D1%80%D1%8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фия Ротару Аист На Крыше">
            <a:hlinkClick r:id="" action="ppaction://media"/>
            <a:extLst>
              <a:ext uri="{FF2B5EF4-FFF2-40B4-BE49-F238E27FC236}">
                <a16:creationId xmlns:a16="http://schemas.microsoft.com/office/drawing/2014/main" id="{D496F67F-06CF-412A-B536-BF47021A57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 end="14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8424936" cy="5760640"/>
          </a:xfrm>
        </p:spPr>
        <p:txBody>
          <a:bodyPr>
            <a:normAutofit fontScale="90000"/>
          </a:bodyPr>
          <a:lstStyle/>
          <a:p>
            <a:b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9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Герой</a:t>
            </a:r>
            <a:br>
              <a:rPr lang="ru-RU" sz="9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9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моей семьи</a:t>
            </a:r>
            <a:b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Сила! Отвага!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Честь! Мужество! –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это есть русская кровь,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жилам текучая, наших Дедов!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Бессмертная! Жгучая!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бесконечная!...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зло всем врагам!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Невзгодам на зло!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84168" y="5661248"/>
            <a:ext cx="2664296" cy="64807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endParaRPr lang="ru-RU" dirty="0"/>
          </a:p>
          <a:p>
            <a:endParaRPr lang="ru-RU" sz="5600" dirty="0"/>
          </a:p>
          <a:p>
            <a:r>
              <a:rPr lang="ru-RU" sz="5600" dirty="0"/>
              <a:t>Зибаровой Полины, </a:t>
            </a:r>
          </a:p>
          <a:p>
            <a:r>
              <a:rPr lang="ru-RU" sz="5600" dirty="0"/>
              <a:t>ученицы 6 Б класса </a:t>
            </a:r>
          </a:p>
          <a:p>
            <a:r>
              <a:rPr lang="ru-RU" sz="5600" dirty="0"/>
              <a:t>МБОУ СШ  №2</a:t>
            </a:r>
          </a:p>
        </p:txBody>
      </p:sp>
      <p:pic>
        <p:nvPicPr>
          <p:cNvPr id="9" name="МультиКейс - О той весне">
            <a:hlinkClick r:id="" action="ppaction://media"/>
            <a:extLst>
              <a:ext uri="{FF2B5EF4-FFF2-40B4-BE49-F238E27FC236}">
                <a16:creationId xmlns:a16="http://schemas.microsoft.com/office/drawing/2014/main" id="{02F6C99A-57FC-4E05-8D26-A1A12EB457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>
        <p:wipe/>
      </p:transition>
    </mc:Choice>
    <mc:Fallback xmlns="">
      <p:transition spd="slow" advClick="0" advTm="8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МЫ ГОРДИМТЯ СВОИМ ДЕДОМ –</a:t>
            </a:r>
            <a:br>
              <a:rPr lang="ru-RU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ОН НАШ ГЕРОЙ!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453728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Вайсенберг, германия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381719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Котово, Россия</a:t>
            </a:r>
          </a:p>
        </p:txBody>
      </p:sp>
      <p:pic>
        <p:nvPicPr>
          <p:cNvPr id="7" name="Содержимое 6" descr="Серенко Андрей Яковлевич память военно-мемориальное кладбище в г. Вайсенберге 24.04.194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1026" name="Picture 2" descr="D:\58рп\44444\ПАМЯТЬ СЕРЕНКО АНДРЕЮ Яковлевичу\27-04-2020_19-22-34\IMG-20200427-WA000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97153"/>
            <a:ext cx="4176464" cy="1728192"/>
          </a:xfrm>
          <a:prstGeom prst="rect">
            <a:avLst/>
          </a:prstGeom>
          <a:noFill/>
        </p:spPr>
      </p:pic>
      <p:pic>
        <p:nvPicPr>
          <p:cNvPr id="8" name="Рисунок 7" descr="D:\58рп\44444\ПАМЯТЬ СЕРЕНКО АНДРЕЮ Яковлевичу\27-04-2020_19-22-34\20140509_1130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88840"/>
            <a:ext cx="4176464" cy="282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фия Ротару Аист На Крыше">
            <a:hlinkClick r:id="" action="ppaction://media"/>
            <a:extLst>
              <a:ext uri="{FF2B5EF4-FFF2-40B4-BE49-F238E27FC236}">
                <a16:creationId xmlns:a16="http://schemas.microsoft.com/office/drawing/2014/main" id="{BB70F026-FC41-48DA-AF5C-6363F33D3B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00" end="11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Спасибо Деду: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08721"/>
            <a:ext cx="4040188" cy="1152128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наше свободное детство!</a:t>
            </a:r>
          </a:p>
          <a:p>
            <a:pPr algn="ctr"/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смех детворы!</a:t>
            </a:r>
          </a:p>
          <a:p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052737"/>
            <a:ext cx="4041775" cy="864096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право учиться </a:t>
            </a:r>
          </a:p>
          <a:p>
            <a:pPr algn="ctr"/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жить!</a:t>
            </a:r>
          </a:p>
          <a:p>
            <a:endParaRPr lang="ru-RU" dirty="0"/>
          </a:p>
        </p:txBody>
      </p:sp>
      <p:pic>
        <p:nvPicPr>
          <p:cNvPr id="7" name="Содержимое 6" descr="20170722_170518.jpg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>
            <a:off x="395536" y="2276872"/>
            <a:ext cx="4176464" cy="2736304"/>
          </a:xfrm>
        </p:spPr>
      </p:pic>
      <p:pic>
        <p:nvPicPr>
          <p:cNvPr id="8" name="Содержимое 7" descr="20150901_085052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4716017" y="2276872"/>
            <a:ext cx="3970784" cy="273630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0"/>
            <a:ext cx="792088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Всем Дедам, с войны не вернувшимся!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мир на земле!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белого аиста! 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Березу могучую!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чистое небо!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смех детворы!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сколько их было – не мало!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помнит их лица земля-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 БЕСКОНЕЧНО…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подвиг БЕСЦЕНЕН!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веках это память хранит!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МЫ НЕ ЗАБУДЕМ, И ДЕТЯМ НАКАЖЕМ: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почетом, с любовью ЦЕНИТЬ-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СВОБОДУ!!!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досталось такой ПОБЕДОЙ!!!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далеком году 45-м! 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XX-</a:t>
            </a:r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 века! Весной!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подвигах наших Дедов и Прадедов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Узнали мы только из книг,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Которые вечно должны быть в устах-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Такого народа, как НАШ!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РУССКИЕ! –</a:t>
            </a:r>
          </a:p>
          <a:p>
            <a:pPr algn="ctr"/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Сила! Отвага!</a:t>
            </a:r>
            <a:b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Честь! Мужество! –</a:t>
            </a:r>
            <a:b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это есть русская кровь,</a:t>
            </a:r>
            <a:b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жилам текучая, наших Дедов!</a:t>
            </a:r>
            <a:b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Бессмертная! Жгучая!</a:t>
            </a:r>
            <a:b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бесконечная!...</a:t>
            </a:r>
            <a:b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зло всем врагам!</a:t>
            </a:r>
            <a:b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Невзгодам на зло!</a:t>
            </a: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8" cy="432048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n-lt"/>
              </a:rPr>
              <a:t>Сегодня у каждой семьи есть свой Герой!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620688"/>
            <a:ext cx="8208912" cy="151216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Серенко Андрей Яковлевич, 1905 г.р., </a:t>
            </a:r>
          </a:p>
          <a:p>
            <a:r>
              <a:rPr lang="ru-RU" sz="1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Серино, Ждановского района, Сталинградской области.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Гвардии сержант, наводчик, 12 танкового полка, 25 гвардейской механизированной бригады в составе 7-го Гвардейского Механизированного Нежинско-Кузбассовского корпуса, под командованием генерал-майора танковых в войск Корчагина И. П., 52 Армии</a:t>
            </a:r>
          </a:p>
        </p:txBody>
      </p:sp>
      <p:pic>
        <p:nvPicPr>
          <p:cNvPr id="7" name="Рисунок 6" descr="Серенко Андрей Яковлевич, 1905 г.р.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tretch>
            <a:fillRect/>
          </a:stretch>
        </p:blipFill>
        <p:spPr>
          <a:xfrm rot="16200000">
            <a:off x="1885392" y="2515208"/>
            <a:ext cx="4797152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МультиКейс - О той весне">
            <a:hlinkClick r:id="" action="ppaction://media"/>
            <a:extLst>
              <a:ext uri="{FF2B5EF4-FFF2-40B4-BE49-F238E27FC236}">
                <a16:creationId xmlns:a16="http://schemas.microsoft.com/office/drawing/2014/main" id="{5D380EC8-9F98-42E6-83F5-AA3997A0A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51694"/>
          </a:xfrm>
        </p:spPr>
        <p:txBody>
          <a:bodyPr>
            <a:noAutofit/>
          </a:bodyPr>
          <a:lstStyle/>
          <a:p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01.01.1941 г. был призван  Ждановским РВК, Ждановского района, Сталинградской области</a:t>
            </a:r>
            <a:b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24745"/>
            <a:ext cx="4040188" cy="64807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упоминания о боевых действиях 01.08.1943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052737"/>
            <a:ext cx="4041775" cy="576064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Долгий боевой путь к победе</a:t>
            </a:r>
          </a:p>
        </p:txBody>
      </p:sp>
      <p:pic>
        <p:nvPicPr>
          <p:cNvPr id="12" name="Содержимое 11" descr="Боевой путь 2.pn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4008" y="1844824"/>
            <a:ext cx="4104456" cy="3960440"/>
          </a:xfrm>
        </p:spPr>
      </p:pic>
      <p:pic>
        <p:nvPicPr>
          <p:cNvPr id="11" name="Содержимое 10" descr="Боевой путь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95536" y="1844824"/>
            <a:ext cx="4186808" cy="396044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+mn-lt"/>
              </a:rPr>
              <a:t>Последний Бой Деда 21.04.1945 г.</a:t>
            </a:r>
            <a:r>
              <a:rPr lang="ru-RU" dirty="0"/>
              <a:t> </a:t>
            </a:r>
            <a:br>
              <a:rPr lang="ru-RU" sz="2800" dirty="0"/>
            </a:br>
            <a:r>
              <a:rPr lang="ru-RU" sz="2800" dirty="0"/>
              <a:t>Баутцен-Вайсенбергское сражение</a:t>
            </a:r>
            <a:br>
              <a:rPr lang="ru-RU" sz="2800" dirty="0"/>
            </a:br>
            <a:r>
              <a:rPr lang="ru-RU" sz="2800" dirty="0">
                <a:latin typeface="+mn-lt"/>
              </a:rPr>
              <a:t>  </a:t>
            </a:r>
          </a:p>
        </p:txBody>
      </p:sp>
      <p:pic>
        <p:nvPicPr>
          <p:cNvPr id="5" name="Содержимое 4" descr="Боевой путь 3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8801"/>
            <a:ext cx="4546848" cy="4536504"/>
          </a:xfrm>
        </p:spPr>
      </p:pic>
      <p:pic>
        <p:nvPicPr>
          <p:cNvPr id="13" name="Содержимое 12" descr="000001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85671" y="1600200"/>
            <a:ext cx="3163658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Баутцен-Вайсенбергское сражение (21-29 апреля 1945)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одно из завершающих сражений на 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tooltip="Восточноевропейский театр военных действий Второй мировой войны"/>
              </a:rPr>
              <a:t>Европейском театре военных действий Второй мировой войны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часть 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Берлинская наступательная операция"/>
              </a:rPr>
              <a:t>Берлинской наступательной операции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8964488" cy="5256584"/>
          </a:xfrm>
        </p:spPr>
        <p:txBody>
          <a:bodyPr>
            <a:noAutofit/>
          </a:bodyPr>
          <a:lstStyle/>
          <a:p>
            <a:pPr algn="just"/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апреля 1945 года директивой Ставки ВГК № 11060 войскам 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tooltip="1-й Украинский фронт"/>
              </a:rPr>
              <a:t>1-го Украинского фронта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была поставлена задача на наступление на запад. </a:t>
            </a:r>
          </a:p>
          <a:p>
            <a:pPr algn="just"/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«Для обеспечения главной группировки фронта с юга силами 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tooltip="2-я армия (Войско Польское)"/>
              </a:rPr>
              <a:t>2-й польской армии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и частью сил 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tooltip="52-я армия (СССР)"/>
              </a:rPr>
              <a:t>52-й армии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нанести вспомогательный удар из района 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tooltip="Кольфурт (страница отсутствует)"/>
              </a:rPr>
              <a:t>Кольфурта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в общем направлении 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 tooltip="Бауцен"/>
              </a:rPr>
              <a:t>Бауцен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 tooltip="Дрезден"/>
              </a:rPr>
              <a:t>Дрезден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just"/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Начав наступление одновременно с основной ударной группировкой 1-го Украинского фронта, 2-я польская армия и правофланговые дивизии 52-й армии форсировали реку Нейсе и к концу дня прорвали главную полосу обороны немцев на глубину до 10 км. К концу дня в сражение был введён 7-й гвардейский механизированный корпус. 17 апреля после семичасового боя мехкорпусом был взломан тыловой оборонительный рубеж, однако за его продвижением не успевали стрелковые дивизии. Свою роль в замедлении продвижения на 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 tooltip="Баутцен"/>
              </a:rPr>
              <a:t>Баутцен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сыграл немецкий фланговый контрудар из района Гёрлица, который пришлось отражать частям 52-й армии.</a:t>
            </a:r>
          </a:p>
          <a:p>
            <a:pPr algn="just"/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апреля 7-й гв. мехкорпус продолжал развивать наступление, уже в 10.00 на плечах противника ворвавшись в 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 tooltip="Буххольц"/>
              </a:rPr>
              <a:t>Буххольц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и завязав бой на восточной окраине 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tooltip="Вайсенберг (Верхняя Лужица)"/>
              </a:rPr>
              <a:t>Вайсенберга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 концу дня передовые отряды корпуса практически вплотную подошли к Баутцену. По следам 7-го гв. мехкорпуса двигалась пехота 254-й стрелковой дивизии 52-й армии, но она не могла развить таких же темпов. 2-я польская армия 18 апреля овладела городом 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3" tooltip="Ниски"/>
              </a:rPr>
              <a:t>Ниски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завершив прорыв второй полосы обороны противника; к концу дня танкисты 1-го польского танкового корпуса продвинулись на 10-15 км, оторвавшись от стрелковых соединений на 5-6 км.</a:t>
            </a:r>
          </a:p>
          <a:p>
            <a:pPr algn="just"/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Утром 19 апреля части 7-го гв. мехкорпуса и 254-й стрелковой дивизии, охватив Баутцен с северо-запада, востока и юга, начали штурм города; лишь к вечеру им удалось ворваться в город, а к утру 20 апреля — завершить его окружение. Тем временем левофланговые соединения ударной группировки 52-й армии попали под новый немецкий контрудар в районе </a:t>
            </a:r>
            <a:r>
              <a:rPr lang="ru-RU" sz="95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4" tooltip="Кодерсдорф"/>
              </a:rPr>
              <a:t>Кодерсдорфа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Перешедшим в контрнаступление 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5" tooltip="Дивизия "/>
              </a:rPr>
              <a:t>дивизии «Герман Геринг»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и 20-й танковой дивизии удалось потеснить части 52-й армии на 3-4 км. В связи с тем, что 73-й стрелковый корпус застрял под </a:t>
            </a:r>
            <a:r>
              <a:rPr lang="ru-RU" sz="95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Кодерсдорфом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советское командование стало перебрасывать вперёд автотранспортом 48-й стрелковый корпус.</a:t>
            </a:r>
          </a:p>
          <a:p>
            <a:pPr algn="just"/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нормализации обстановки на дрезденском направлении командованием 1-го Украинского фронта был спланирован контрудар по флангам вклинившейся группировки противника. Сложившееся критическое положение заставило развернуть часть сил 7-го гв. мехкорпуса на 180 градусов; с 7-м гв. мехкорпусом должен был взаимодействовать 1-й танковый корпус Войска Польского. С северо-востока на Диза навстречу танковым частям должны были наступать 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6" tooltip="214-я стрелковая дивизия (2-го формирования)"/>
              </a:rPr>
              <a:t>214-я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116-я и 111-я стрелковые дивизии 52-й армии. Для действий в районе Вайсенберга командиром 7-го гв. мехкорпуса И. П. Корчагиным был собран отряд под командованием заместителя командира корпуса генерал-майора Максимова.</a:t>
            </a:r>
          </a:p>
          <a:p>
            <a:pPr algn="just"/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Однако вместо пробивания коридора на восток отряду Максимова пришлось отражать удары противника на восточной и северо-восточной окраинах </a:t>
            </a:r>
            <a:r>
              <a:rPr lang="ru-RU" sz="95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Вайсенберга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наладить взаимодействие с польским танковым корпусом и совместными усилиями переломить ситуацию в свою пользу не удалось.</a:t>
            </a:r>
          </a:p>
          <a:p>
            <a:pPr algn="just"/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апреля в результате удара немецкого 57-го танкового корпуса по сходящимся направлениям в районе </a:t>
            </a:r>
            <a:r>
              <a:rPr lang="ru-RU" sz="95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Вайсенберга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48-й стрелковый корпус был сбит с занимаемого рубежа и расчленён на отдельные группы. 7-й гв. мехкорпус удерживал двумя бригадами Баутцен, двумя бригадами — Вайсенберг и, выдвинув два передовых отряда на Дрезден, не мог активно противодействовать манёврам противника. Однако результативный немецкий контрудар на левом фланге войск 1-го Украинского фронта пока ещё не заставил генерала </a:t>
            </a:r>
            <a:r>
              <a:rPr lang="ru-RU" sz="95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Сверчевского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полностью отказаться от наступления на дрезденском направлении</a:t>
            </a:r>
          </a:p>
          <a:p>
            <a:pPr algn="just"/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Поскольку перспективы </a:t>
            </a:r>
            <a:r>
              <a:rPr lang="ru-RU" sz="95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деблокады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окружённых в Вайсенберге частей 7-го гв. мехкорпуса были туманными, И. П. Корчагин принял решение на прорыв своими силами. Утром 24 апреля отряд генерала Максимова начал прорыв через Дизу на </a:t>
            </a:r>
            <a:r>
              <a:rPr lang="ru-RU" sz="95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Енкендорф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но на полпути к Дизе был окружён, пробиться к своим войскам удалось лишь 30 % бойцов. В тот же день 24 апреля дивизия «Герман Геринг» начала штурм </a:t>
            </a:r>
            <a:r>
              <a:rPr lang="ru-RU" sz="95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Баутцена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 19.00 советские войска были вынуждены организовать 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7" tooltip="Круговая оборона"/>
              </a:rPr>
              <a:t>круговую оборону центра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города, а к 21.00 им пришлось отойти в район заводов на севере </a:t>
            </a:r>
            <a:r>
              <a:rPr lang="ru-RU" sz="95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Баутцена</a:t>
            </a:r>
            <a:r>
              <a:rPr lang="ru-RU" sz="95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707678"/>
          </a:xfrm>
        </p:spPr>
        <p:txBody>
          <a:bodyPr>
            <a:normAutofit/>
          </a:bodyPr>
          <a:lstStyle/>
          <a:p>
            <a:r>
              <a:rPr lang="ru-RU" sz="3700" dirty="0">
                <a:latin typeface="+mn-lt"/>
              </a:rPr>
              <a:t>ПРОПАЛ БЕЗ ВЕСТИ 24.04.1945 Г.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80729"/>
            <a:ext cx="4040188" cy="1224135"/>
          </a:xfrm>
        </p:spPr>
        <p:txBody>
          <a:bodyPr>
            <a:normAutofit fontScale="47500" lnSpcReduction="20000"/>
          </a:bodyPr>
          <a:lstStyle/>
          <a:p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Донесение о безвозвратных потерях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Номер донесения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99200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 донесения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Донесения о безвозвратных потерях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донесения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19.06.1945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Название источника информации 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25 гв.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мбр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196752"/>
            <a:ext cx="4041775" cy="792088"/>
          </a:xfrm>
        </p:spPr>
        <p:txBody>
          <a:bodyPr>
            <a:normAutofit fontScale="77500" lnSpcReduction="20000"/>
          </a:bodyPr>
          <a:lstStyle/>
          <a:p>
            <a:endParaRPr lang="ru-RU" sz="21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1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из донесения о безвозвратных потерях</a:t>
            </a:r>
            <a:endParaRPr lang="ru-RU" sz="21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88024" y="1916832"/>
            <a:ext cx="3898776" cy="4464496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4991969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Фамилия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Серенко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Имя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Андрей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Отчество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Яковлевич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рождения/Возраст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__.__.1905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 рождения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Сталинградская обл., Ждановский р-н, с. Серено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и место призыва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Ждановский РВК, Сталинградская обл., Ждановский р-н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Последнее место службы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25 гв.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мбр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Воинское звание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гв. сержант - наводчик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Причина выбытия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пропал без вести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выбытия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24.04.1945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 выбытия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Германия, Диза р-н, г. Вайсенберг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Название источника донесения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ЦАМО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Номер фонда источника информации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58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Номер описи источника информации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18003</a:t>
            </a:r>
          </a:p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Номер дела источника информации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940</a:t>
            </a:r>
          </a:p>
          <a:p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0" y="3356992"/>
            <a:ext cx="43204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Содержимое 10" descr="0000017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2204864"/>
            <a:ext cx="4608512" cy="374441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cap="all" dirty="0">
                <a:latin typeface="+mn-lt"/>
              </a:rPr>
              <a:t>г. ВАЙСЕНБЕРГ</a:t>
            </a:r>
            <a:r>
              <a:rPr lang="ru-RU" sz="2600" dirty="0">
                <a:latin typeface="+mn-lt"/>
              </a:rPr>
              <a:t> . ГЕРМАНИЯ</a:t>
            </a:r>
            <a:br>
              <a:rPr lang="ru-RU" sz="2400" dirty="0">
                <a:latin typeface="+mn-lt"/>
              </a:rPr>
            </a:br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Мемориальное кладбище | пл. </a:t>
            </a:r>
            <a:r>
              <a:rPr lang="ru-RU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Песталоцциплатц</a:t>
            </a:r>
            <a:b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400" dirty="0">
                <a:latin typeface="+mn-lt"/>
              </a:rPr>
              <a:t>количество братских могил:16   количество захороненных:242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029792"/>
          </a:xfrm>
        </p:spPr>
        <p:txBody>
          <a:bodyPr>
            <a:normAutofit fontScale="62500" lnSpcReduction="20000"/>
          </a:bodyPr>
          <a:lstStyle/>
          <a:p>
            <a:endParaRPr lang="ru-RU" sz="1700" cap="none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ru-RU" sz="1700" b="1" cap="none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Городок Вайсенберг расположен в 16 км восточнее г. Баутцен и насчитывает около 3 500 жителей. В районе этого городка к концу второй мировой войны несколько раз вспыхивали ожесточенные бои. </a:t>
            </a:r>
            <a:r>
              <a:rPr lang="ru-RU" sz="1600" b="1" cap="none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апреля 1945 г. Отсюда началось советское наступление на г. Баутцен</a:t>
            </a:r>
            <a:r>
              <a:rPr lang="ru-RU" sz="1600" b="1" cap="non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endParaRPr lang="ru-RU" sz="1700" b="1" cap="none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56792"/>
            <a:ext cx="4319463" cy="1080120"/>
          </a:xfrm>
        </p:spPr>
        <p:txBody>
          <a:bodyPr>
            <a:normAutofit fontScale="40000" lnSpcReduction="20000"/>
          </a:bodyPr>
          <a:lstStyle/>
          <a:p>
            <a:r>
              <a:rPr lang="ru-RU" b="1" cap="non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В ходе сражений последующих дней несколько частей красной армии в лесу под г. Вайсенберг попали в окружение. Поэтому советские войска с 22 по 24 апреля понесли здесь большие потери В память о павших красноармейцах после окончания войны в г. Вайсенберг было сооружено это мемориальное кладбище, куда были перенесены останки всех павших в окрестностях города воинов. На некоторых из надгробных камней, установленных над братскими могилами, имеется надпись с именами павших.</a:t>
            </a:r>
          </a:p>
          <a:p>
            <a:endParaRPr lang="ru-RU" cap="none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Содержимое 6" descr="fullimage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147476" y="2565400"/>
            <a:ext cx="2659636" cy="3560763"/>
          </a:xfrm>
        </p:spPr>
      </p:pic>
      <p:pic>
        <p:nvPicPr>
          <p:cNvPr id="8" name="Содержимое 7" descr="6c904150a47b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372910" y="2565400"/>
            <a:ext cx="2586004" cy="35607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21659">
        <p:wipe/>
      </p:transition>
    </mc:Choice>
    <mc:Fallback xmlns="">
      <p:transition spd="slow" advTm="21659">
        <p:wip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702</TotalTime>
  <Words>1315</Words>
  <Application>Microsoft Office PowerPoint</Application>
  <PresentationFormat>Экран (4:3)</PresentationFormat>
  <Paragraphs>84</Paragraphs>
  <Slides>10</Slides>
  <Notes>0</Notes>
  <HiddenSlides>0</HiddenSlides>
  <MMClips>4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  <vt:variant>
        <vt:lpstr>Произвольные показы</vt:lpstr>
      </vt:variant>
      <vt:variant>
        <vt:i4>1</vt:i4>
      </vt:variant>
    </vt:vector>
  </HeadingPairs>
  <TitlesOfParts>
    <vt:vector size="19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  Герой  моей семьи Сила! Отвага! Честь! Мужество! – все это есть русская кровь, По жилам текучая, наших Дедов! Бессмертная! Жгучая! И бесконечная!... На зло всем врагам! Невзгодам на зло!  </vt:lpstr>
      <vt:lpstr>Спасибо Деду: </vt:lpstr>
      <vt:lpstr>Презентация PowerPoint</vt:lpstr>
      <vt:lpstr>Сегодня у каждой семьи есть свой Герой!</vt:lpstr>
      <vt:lpstr>01.01.1941 г. был призван  Ждановским РВК, Ждановского района, Сталинградской области </vt:lpstr>
      <vt:lpstr>Последний Бой Деда 21.04.1945 г.  Баутцен-Вайсенбергское сражение   </vt:lpstr>
      <vt:lpstr>Баутцен-Вайсенбергское сражение (21-29 апреля 1945) — одно из завершающих сражений на  Европейском театре военных действий Второй мировой войны, часть Берлинской наступательной операции. </vt:lpstr>
      <vt:lpstr>ПРОПАЛ БЕЗ ВЕСТИ 24.04.1945 Г.</vt:lpstr>
      <vt:lpstr>г. ВАЙСЕНБЕРГ . ГЕРМАНИЯ Мемориальное кладбище | пл. Песталоцциплатц количество братских могил:16   количество захороненных:242</vt:lpstr>
      <vt:lpstr>МЫ ГОРДИМТЯ СВОИМ ДЕДОМ – ОН НАШ ГЕРОЙ!</vt:lpstr>
      <vt:lpstr>Произвольный показ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Герой  моей семьи Сила! Отвага! Честь! Мужество! – все это есть русская кровь, По жилам текучая, наших Дедов! Бессмертная! Жгучая! И бесконечная!... На зло всем врагам! Невзгодам на зло!</dc:title>
  <dc:creator>ADMIN</dc:creator>
  <cp:lastModifiedBy>Seren</cp:lastModifiedBy>
  <cp:revision>98</cp:revision>
  <dcterms:created xsi:type="dcterms:W3CDTF">2020-04-26T07:54:39Z</dcterms:created>
  <dcterms:modified xsi:type="dcterms:W3CDTF">2020-05-01T16:58:44Z</dcterms:modified>
</cp:coreProperties>
</file>